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Fira Sans Extra Condensed Medium"/>
      <p:regular r:id="rId21"/>
      <p:bold r:id="rId22"/>
      <p:italic r:id="rId23"/>
      <p:boldItalic r:id="rId24"/>
    </p:embeddedFont>
    <p:embeddedFont>
      <p:font typeface="Fira Sans"/>
      <p:regular r:id="rId25"/>
      <p:bold r:id="rId26"/>
      <p:italic r:id="rId27"/>
      <p:boldItalic r:id="rId28"/>
    </p:embeddedFont>
    <p:embeddedFont>
      <p:font typeface="Fira Sans Extra Condensed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DC60980-4266-4822-90A1-E36F39205FF2}">
  <a:tblStyle styleId="{2DC60980-4266-4822-90A1-E36F39205FF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FiraSansExtraCondensedMedium-bold.fntdata"/><Relationship Id="rId21" Type="http://schemas.openxmlformats.org/officeDocument/2006/relationships/font" Target="fonts/FiraSansExtraCondensedMedium-regular.fntdata"/><Relationship Id="rId24" Type="http://schemas.openxmlformats.org/officeDocument/2006/relationships/font" Target="fonts/FiraSansExtraCondensedMedium-boldItalic.fntdata"/><Relationship Id="rId23" Type="http://schemas.openxmlformats.org/officeDocument/2006/relationships/font" Target="fonts/FiraSansExtraCondensed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FiraSans-bold.fntdata"/><Relationship Id="rId25" Type="http://schemas.openxmlformats.org/officeDocument/2006/relationships/font" Target="fonts/FiraSans-regular.fntdata"/><Relationship Id="rId28" Type="http://schemas.openxmlformats.org/officeDocument/2006/relationships/font" Target="fonts/FiraSans-boldItalic.fntdata"/><Relationship Id="rId27" Type="http://schemas.openxmlformats.org/officeDocument/2006/relationships/font" Target="fonts/Fira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ExtraCondense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-italic.fntdata"/><Relationship Id="rId30" Type="http://schemas.openxmlformats.org/officeDocument/2006/relationships/font" Target="fonts/FiraSansExtraCondensed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FiraSansExtraCondensed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0806d8c9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d0806d8c9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0806d8c9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0806d8c9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0806d8c9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0806d8c9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b875aab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db875aab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2fc8777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2fc8777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0806d8c9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0806d8c9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2fc87775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2fc87775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2fc87775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2fc87775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4572000" y="938250"/>
            <a:ext cx="3802200" cy="260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037700" y="3359150"/>
            <a:ext cx="2336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2553825" y="409575"/>
            <a:ext cx="40368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b="0" i="0" sz="2800" u="none" cap="none" strike="noStrik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Sans Extra Condensed"/>
              <a:buChar char="●"/>
              <a:defRPr b="0" i="0" sz="1800" u="none" cap="none" strike="noStrike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 b="0" i="0" sz="1400" u="none" cap="none" strike="noStrike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 b="0" i="0" sz="1400" u="none" cap="none" strike="noStrike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●"/>
              <a:defRPr b="0" i="0" sz="1400" u="none" cap="none" strike="noStrike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 b="0" i="0" sz="1400" u="none" cap="none" strike="noStrike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 b="0" i="0" sz="1400" u="none" cap="none" strike="noStrike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●"/>
              <a:defRPr b="0" i="0" sz="1400" u="none" cap="none" strike="noStrike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 b="0" i="0" sz="1400" u="none" cap="none" strike="noStrike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 b="0" i="0" sz="1400" u="none" cap="none" strike="noStrike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989650" y="755875"/>
            <a:ext cx="5722200" cy="320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300">
                <a:latin typeface="Times New Roman"/>
                <a:ea typeface="Times New Roman"/>
                <a:cs typeface="Times New Roman"/>
                <a:sym typeface="Times New Roman"/>
              </a:rPr>
              <a:t>Detecting </a:t>
            </a:r>
            <a:endParaRPr sz="5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300">
                <a:latin typeface="Times New Roman"/>
                <a:ea typeface="Times New Roman"/>
                <a:cs typeface="Times New Roman"/>
                <a:sym typeface="Times New Roman"/>
              </a:rPr>
              <a:t>Covid-19 From </a:t>
            </a:r>
            <a:br>
              <a:rPr lang="en" sz="53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5300">
                <a:latin typeface="Times New Roman"/>
                <a:ea typeface="Times New Roman"/>
                <a:cs typeface="Times New Roman"/>
                <a:sym typeface="Times New Roman"/>
              </a:rPr>
              <a:t>X-Rays</a:t>
            </a:r>
            <a:endParaRPr sz="5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829300" y="4119950"/>
            <a:ext cx="27378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PRESENTED ON 20-05-2021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7577" y="587577"/>
            <a:ext cx="3687849" cy="369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SURVEY PAPER 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6" name="Google Shape;116;p22"/>
          <p:cNvPicPr preferRelativeResize="0"/>
          <p:nvPr/>
        </p:nvPicPr>
        <p:blipFill rotWithShape="1">
          <a:blip r:embed="rId3">
            <a:alphaModFix/>
          </a:blip>
          <a:srcRect b="6672" l="0" r="0" t="0"/>
          <a:stretch/>
        </p:blipFill>
        <p:spPr>
          <a:xfrm>
            <a:off x="1588300" y="1746675"/>
            <a:ext cx="5829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2"/>
          <p:cNvSpPr txBox="1"/>
          <p:nvPr/>
        </p:nvSpPr>
        <p:spPr>
          <a:xfrm>
            <a:off x="2103875" y="1166588"/>
            <a:ext cx="4713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A86E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https://www.irjet.net/archives/V8/i4/IRJET-V8I4998.pdf</a:t>
            </a:r>
            <a:endParaRPr b="1" sz="1600">
              <a:solidFill>
                <a:srgbClr val="4A86E8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WORKS COMPARED IN SURVEY PAPER 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225" y="1170025"/>
            <a:ext cx="7576375" cy="382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MAIN PAPER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2988" y="1714500"/>
            <a:ext cx="5713924" cy="323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 txBox="1"/>
          <p:nvPr/>
        </p:nvSpPr>
        <p:spPr>
          <a:xfrm>
            <a:off x="2496750" y="1150513"/>
            <a:ext cx="458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A86E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https://www.irjet.net/archives/V8/i4/IRJET-V8I4999.pdf</a:t>
            </a:r>
            <a:endParaRPr b="1" sz="1600">
              <a:solidFill>
                <a:srgbClr val="4A86E8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58000" y="1908675"/>
            <a:ext cx="82296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latin typeface="Times New Roman"/>
                <a:ea typeface="Times New Roman"/>
                <a:cs typeface="Times New Roman"/>
                <a:sym typeface="Times New Roman"/>
              </a:rPr>
              <a:t>WEB APPLICATION - Demo ...</a:t>
            </a:r>
            <a:endParaRPr b="1" sz="3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idx="4294967295" type="ctrTitle"/>
          </p:nvPr>
        </p:nvSpPr>
        <p:spPr>
          <a:xfrm>
            <a:off x="597925" y="677650"/>
            <a:ext cx="7843800" cy="9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 Medium"/>
              <a:buNone/>
            </a:pPr>
            <a:r>
              <a:rPr b="0" i="0" lang="en" sz="53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b="0" i="0" sz="53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999825" y="2315125"/>
            <a:ext cx="34659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</a:t>
            </a:r>
            <a:endParaRPr sz="180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Naveeth Z A - 17BIT031</a:t>
            </a:r>
            <a:endParaRPr sz="180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Shinta C - 17BIT033</a:t>
            </a:r>
            <a:endParaRPr sz="180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Janani Sri - 17BIT056</a:t>
            </a:r>
            <a:endParaRPr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2" name="Google Shape;142;p26"/>
          <p:cNvSpPr txBox="1"/>
          <p:nvPr/>
        </p:nvSpPr>
        <p:spPr>
          <a:xfrm>
            <a:off x="5218950" y="2315125"/>
            <a:ext cx="30339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GUIDED BY:</a:t>
            </a:r>
            <a:endParaRPr sz="180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Dr. Thirumal P C</a:t>
            </a:r>
            <a:endParaRPr sz="180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OBJECTIVE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develop a fully automatic framework to detect COVID-19 using chest x-ray.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develop a model that uses Deep learning  to detect coronavirus disease 2019 (COVID-19) and distinguish it from normal and community acquired pneumonia affected x-rays.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28800" y="2494376"/>
            <a:ext cx="5089925" cy="224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Times New Roman"/>
              <a:buChar char="●"/>
            </a:pPr>
            <a:r>
              <a:rPr lang="en" sz="1400">
                <a:solidFill>
                  <a:srgbClr val="191919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COVID-19 is posed as very infectious and deadly pneumonia type disease until recent time. </a:t>
            </a:r>
            <a:endParaRPr sz="1400">
              <a:solidFill>
                <a:srgbClr val="19191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Times New Roman"/>
              <a:buChar char="●"/>
            </a:pPr>
            <a:r>
              <a:rPr lang="en" sz="1400">
                <a:solidFill>
                  <a:srgbClr val="191919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Novel coronavirus or SARS-COV-2 strain is responsible for COVID-19 and it has already shown the deadly nature of respiratory disease by threatening the health of millions of lives across the globe. </a:t>
            </a:r>
            <a:endParaRPr sz="1400">
              <a:solidFill>
                <a:srgbClr val="19191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Times New Roman"/>
              <a:buChar char="●"/>
            </a:pPr>
            <a:r>
              <a:rPr lang="en" sz="1400">
                <a:solidFill>
                  <a:srgbClr val="191919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Clinical study reveals that a COVID-19 infected person may experience dry cough, muscle pain, headache, fever, sore throat and mild to moderate respiratory illness. </a:t>
            </a:r>
            <a:endParaRPr sz="1400">
              <a:solidFill>
                <a:srgbClr val="19191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Times New Roman"/>
              <a:buChar char="●"/>
            </a:pPr>
            <a:r>
              <a:rPr lang="en" sz="1400">
                <a:solidFill>
                  <a:srgbClr val="191919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At the same time, it affects the lungs badly with virus infection. So, the lung can be a prominent internal organ to diagnose the gravity of COVID-19 infection using X-Ray and CT scan images of chest. </a:t>
            </a:r>
            <a:endParaRPr sz="1400">
              <a:solidFill>
                <a:srgbClr val="19191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Times New Roman"/>
              <a:buChar char="●"/>
            </a:pPr>
            <a:r>
              <a:rPr lang="en" sz="1400">
                <a:solidFill>
                  <a:srgbClr val="191919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Despite having lengthy testing time, RT-PCR is a proven testing methodology to detect coronavirus infection. </a:t>
            </a:r>
            <a:endParaRPr sz="1400">
              <a:solidFill>
                <a:srgbClr val="19191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Times New Roman"/>
              <a:buChar char="●"/>
            </a:pPr>
            <a:r>
              <a:rPr lang="en" sz="1400">
                <a:solidFill>
                  <a:srgbClr val="191919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Sometimes, it might give more false positive and false negative results than the desired rates.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SOLUTION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191919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To assist the traditional RT-PCR methodology for accurate clinical diagnosis, COVID-19 screening can be adopted with X-Ray and CT scan images of lung of an individual.</a:t>
            </a:r>
            <a:endParaRPr sz="1600">
              <a:solidFill>
                <a:srgbClr val="19191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191919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This image based diagnosis will bring radical change in detecting coronavirus infection in human body with ease and having zero or near to zero false positives and false negatives rates. </a:t>
            </a:r>
            <a:endParaRPr sz="1600">
              <a:solidFill>
                <a:srgbClr val="19191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191919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Machine learning provides useful analysis to study a large amount of chest x-ray images that can critically impact on screening of Covid-19.</a:t>
            </a:r>
            <a:endParaRPr sz="1600">
              <a:solidFill>
                <a:srgbClr val="191919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BLOCK DIAGRAM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300" y="1406650"/>
            <a:ext cx="4309150" cy="312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 rotWithShape="1">
          <a:blip r:embed="rId4">
            <a:alphaModFix/>
          </a:blip>
          <a:srcRect b="7276" l="29904" r="31952" t="27050"/>
          <a:stretch/>
        </p:blipFill>
        <p:spPr>
          <a:xfrm>
            <a:off x="5187925" y="1406650"/>
            <a:ext cx="3543799" cy="3121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125" y="1017625"/>
            <a:ext cx="4232550" cy="38563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4754675" y="1252600"/>
            <a:ext cx="38772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Data augmentation techniques like rescaling, zooming, height and 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width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shifting and flipping were performed on the input images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Total of 8252 images were divided into training and testing dataset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Training and testing dataset were categorized into normal, viral pneumonia and covid-19.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457200" y="119825"/>
            <a:ext cx="82296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ALEXNET ARCHITECTURE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975" y="728525"/>
            <a:ext cx="7082850" cy="434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TRAINING AND TESTING ACCURACIES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25" y="1166450"/>
            <a:ext cx="4556850" cy="349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0"/>
          <p:cNvSpPr txBox="1"/>
          <p:nvPr/>
        </p:nvSpPr>
        <p:spPr>
          <a:xfrm>
            <a:off x="5161675" y="1319600"/>
            <a:ext cx="32994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Epochs = 50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Time taken for training = 693 seconds/epoch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Training accuracy = 83 %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Validation accuracy = 80%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9625" y="3597500"/>
            <a:ext cx="1838375" cy="7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8275" y="3624500"/>
            <a:ext cx="2011200" cy="703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457200" y="408925"/>
            <a:ext cx="82296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TECHNICAL STACK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10" name="Google Shape;110;p21"/>
          <p:cNvGraphicFramePr/>
          <p:nvPr/>
        </p:nvGraphicFramePr>
        <p:xfrm>
          <a:off x="976277" y="115864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{2DC60980-4266-4822-90A1-E36F39205FF2}</a:tableStyleId>
              </a:tblPr>
              <a:tblGrid>
                <a:gridCol w="2507550"/>
                <a:gridCol w="4683900"/>
              </a:tblGrid>
              <a:tr h="514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/>
                        <a:t>OPERATING SYSTEM</a:t>
                      </a:r>
                      <a:endParaRPr b="1" sz="1400" u="none" cap="none" strike="noStrike"/>
                    </a:p>
                  </a:txBody>
                  <a:tcPr marT="45725" marB="45725" marR="91450" marL="91450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/>
                        <a:t>Windows</a:t>
                      </a:r>
                      <a:r>
                        <a:rPr lang="en" sz="1400" u="none" cap="none" strike="noStrike"/>
                        <a:t> 10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514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/>
                        <a:t>SOFTWARE PACKAGE</a:t>
                      </a:r>
                      <a:endParaRPr b="1" sz="1400" u="none" cap="none" strike="noStrike"/>
                    </a:p>
                  </a:txBody>
                  <a:tcPr marT="45725" marB="45725" marR="91450" marL="91450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/>
                        <a:t>Pycharm Professional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514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/>
                        <a:t>LANGUAGE</a:t>
                      </a:r>
                      <a:endParaRPr b="1" sz="1400" u="none" cap="none" strike="noStrike"/>
                    </a:p>
                  </a:txBody>
                  <a:tcPr marT="45725" marB="45725" marR="91450" marL="91450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/>
                        <a:t>Python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514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/>
                        <a:t>BACKEND FRAMEWORK</a:t>
                      </a:r>
                      <a:endParaRPr b="1" sz="1400" u="none" cap="none" strike="noStrike"/>
                    </a:p>
                  </a:txBody>
                  <a:tcPr marT="45725" marB="45725" marR="91450" marL="91450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/>
                        <a:t>Django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514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/>
                        <a:t>FRONTEND</a:t>
                      </a:r>
                      <a:endParaRPr b="1" sz="1400" u="none" cap="none" strike="noStrike"/>
                    </a:p>
                  </a:txBody>
                  <a:tcPr marT="45725" marB="45725" marR="91450" marL="91450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/>
                        <a:t>Django Templates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514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/>
                        <a:t>LIBRARIES</a:t>
                      </a:r>
                      <a:endParaRPr b="1" sz="1400" u="none" cap="none" strike="noStrike"/>
                    </a:p>
                  </a:txBody>
                  <a:tcPr marT="45725" marB="45725" marR="91450" marL="91450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/>
                        <a:t>Torch</a:t>
                      </a:r>
                      <a:r>
                        <a:rPr lang="en" sz="1400" u="none" cap="none" strike="noStrike"/>
                        <a:t> vision, Torch, Matplotlib, Numpy, Python Image Library (PIL)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vid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8805A"/>
      </a:accent1>
      <a:accent2>
        <a:srgbClr val="B80D57"/>
      </a:accent2>
      <a:accent3>
        <a:srgbClr val="FFC95C"/>
      </a:accent3>
      <a:accent4>
        <a:srgbClr val="721B65"/>
      </a:accent4>
      <a:accent5>
        <a:srgbClr val="F85A5A"/>
      </a:accent5>
      <a:accent6>
        <a:srgbClr val="FEBE95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